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Poppins Light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8200b0bd5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Google Shape;22;g38200b0bd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9a4c1cfc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9a4c1cfc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- columna del título, nível de la titulación -- FP, Grado, Master -- estimación de necesidades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200b0bd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200b0bd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200b0bd5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200b0bd5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Empezar explicando </a:t>
            </a:r>
            <a:r>
              <a:rPr lang="es" sz="1300">
                <a:solidFill>
                  <a:schemeClr val="dk1"/>
                </a:solidFill>
              </a:rPr>
              <a:t>estructura</a:t>
            </a:r>
            <a:r>
              <a:rPr lang="es" sz="1300">
                <a:solidFill>
                  <a:schemeClr val="dk1"/>
                </a:solidFill>
              </a:rPr>
              <a:t> del Main, explicar el System.out con las diferencias del ln (salto de </a:t>
            </a:r>
            <a:r>
              <a:rPr lang="es" sz="1300">
                <a:solidFill>
                  <a:schemeClr val="dk1"/>
                </a:solidFill>
              </a:rPr>
              <a:t>línea</a:t>
            </a:r>
            <a:r>
              <a:rPr lang="es" sz="1300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9a4c1cfc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9a4c1cfc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9a4c1cfc6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9a4c1cfc6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8200b0bd5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8200b0bd5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200b0bd5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8200b0bd5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9a4c1cfc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9a4c1cfc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200b0bd5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200b0bd5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200b0bd5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200b0bd5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200b0bd5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200b0bd5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Ejemplo de flujo de desarrollo: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Escribes el código fuente en un archivo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.java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Compilas el código con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javac</a:t>
            </a:r>
            <a:r>
              <a:rPr lang="es">
                <a:solidFill>
                  <a:schemeClr val="dk1"/>
                </a:solidFill>
              </a:rPr>
              <a:t>, generando un archivo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.class</a:t>
            </a:r>
            <a:r>
              <a:rPr lang="es">
                <a:solidFill>
                  <a:schemeClr val="dk1"/>
                </a:solidFill>
              </a:rPr>
              <a:t> con bytecode.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La JVM interpreta el bytecode y lo ejecuta en el sistema.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9a4c1cfc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9a4c1cfc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200b0bd5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200b0bd5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on" type="secHead">
  <p:cSld name="SECTION_HEADER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 type="tx">
  <p:cSld name="TITLE_AND_BODY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Blanco">
  <p:cSld name="5. Blanco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jetbrains.com/idea/download/" TargetMode="External"/><Relationship Id="rId4" Type="http://schemas.openxmlformats.org/officeDocument/2006/relationships/hyperlink" Target="https://www.jetbrains.com/idea/download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1" title="portrait-of-happy-college-student-in-the-classroom-2024-12-13-17-08-26-utc.jpg"/>
          <p:cNvPicPr preferRelativeResize="0"/>
          <p:nvPr/>
        </p:nvPicPr>
        <p:blipFill rotWithShape="1">
          <a:blip r:embed="rId3">
            <a:alphaModFix/>
          </a:blip>
          <a:srcRect b="6247" l="0" r="0" t="6247"/>
          <a:stretch/>
        </p:blipFill>
        <p:spPr>
          <a:xfrm>
            <a:off x="0" y="-9300"/>
            <a:ext cx="9144003" cy="53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/>
          <p:nvPr/>
        </p:nvSpPr>
        <p:spPr>
          <a:xfrm>
            <a:off x="0" y="0"/>
            <a:ext cx="9144000" cy="5333100"/>
          </a:xfrm>
          <a:prstGeom prst="rect">
            <a:avLst/>
          </a:prstGeom>
          <a:solidFill>
            <a:srgbClr val="152A1D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1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2857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" name="Google Shape;27;p11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2857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11"/>
          <p:cNvSpPr txBox="1"/>
          <p:nvPr/>
        </p:nvSpPr>
        <p:spPr>
          <a:xfrm>
            <a:off x="833400" y="2087703"/>
            <a:ext cx="81333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700"/>
              </a:spcBef>
              <a:spcAft>
                <a:spcPts val="10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" sz="6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PROGRAMACIÓN</a:t>
            </a:r>
            <a:endParaRPr i="0" sz="6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9" name="Google Shape;29;p11" title="logo blanc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100" y="367900"/>
            <a:ext cx="2473800" cy="3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1"/>
          <p:cNvSpPr txBox="1"/>
          <p:nvPr/>
        </p:nvSpPr>
        <p:spPr>
          <a:xfrm>
            <a:off x="954700" y="3351153"/>
            <a:ext cx="8133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700"/>
              </a:spcBef>
              <a:spcAft>
                <a:spcPts val="10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Primeros Pasos</a:t>
            </a:r>
            <a:endParaRPr i="0" sz="30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6704775" y="2133000"/>
            <a:ext cx="1905000" cy="30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7175" rotWithShape="0" algn="bl" dir="2340000" dist="571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592038" y="2133000"/>
            <a:ext cx="1905000" cy="30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7175" rotWithShape="0" algn="bl" dir="2340000" dist="571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649850" y="2133000"/>
            <a:ext cx="1905000" cy="30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7175" rotWithShape="0" algn="bl" dir="2340000" dist="571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40000" y="2133000"/>
            <a:ext cx="1905000" cy="30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7175" rotWithShape="0" algn="bl" dir="2340000" dist="571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639625" y="3184425"/>
            <a:ext cx="17058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Buscamos en el navegador: Descargar jdk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Vamos a la página oficial de oracle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Elegimos</a:t>
            </a: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instalador para Windows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24409" l="0" r="0" t="20301"/>
          <a:stretch/>
        </p:blipFill>
        <p:spPr>
          <a:xfrm>
            <a:off x="534225" y="1712451"/>
            <a:ext cx="1905000" cy="131659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778050" y="2062950"/>
            <a:ext cx="14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Descargar JDK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14373" l="0" r="0" t="15440"/>
          <a:stretch/>
        </p:blipFill>
        <p:spPr>
          <a:xfrm>
            <a:off x="2594925" y="1702225"/>
            <a:ext cx="1905000" cy="1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32544" l="0" r="0" t="28030"/>
          <a:stretch/>
        </p:blipFill>
        <p:spPr>
          <a:xfrm>
            <a:off x="4649850" y="1702224"/>
            <a:ext cx="1905000" cy="1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6">
            <a:alphaModFix/>
          </a:blip>
          <a:srcRect b="17760" l="0" r="0" t="29599"/>
          <a:stretch/>
        </p:blipFill>
        <p:spPr>
          <a:xfrm>
            <a:off x="6704775" y="1702237"/>
            <a:ext cx="1905000" cy="13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78775" y="230775"/>
            <a:ext cx="80310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Guía de instalación del JDK</a:t>
            </a:r>
            <a:endParaRPr sz="37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2830075" y="2170650"/>
            <a:ext cx="14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Instalar </a:t>
            </a:r>
            <a:r>
              <a:rPr b="1" lang="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JDK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697025" y="3184425"/>
            <a:ext cx="17058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Ejecuta el archivo descargado y sigue las instrucciones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2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 defecto, el JDK se instalará en:</a:t>
            </a:r>
            <a:r>
              <a:rPr lang="es" sz="1100"/>
              <a:t> </a:t>
            </a:r>
            <a:r>
              <a:rPr lang="es" sz="9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C:\Program Files\Java\jdk&lt;versión&gt;</a:t>
            </a:r>
            <a:r>
              <a:rPr lang="es" sz="1100"/>
              <a:t>.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887888" y="1955088"/>
            <a:ext cx="142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Configurar Variables de Entorno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700638" y="2997954"/>
            <a:ext cx="17997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Abre las configuraciones avanzadas del sistema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"Variables de entorno", añade: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59849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s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Variable</a:t>
            </a:r>
            <a:r>
              <a:rPr lang="es" sz="1000"/>
              <a:t> </a:t>
            </a:r>
            <a:r>
              <a:rPr lang="e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endParaRPr sz="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59849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s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Modifica la variable </a:t>
            </a:r>
            <a:r>
              <a:rPr lang="e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s" sz="900"/>
              <a:t> </a:t>
            </a:r>
            <a:r>
              <a:rPr lang="es" sz="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 incluir </a:t>
            </a:r>
            <a:r>
              <a:rPr lang="e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%JAVA_HOME%\\bin</a:t>
            </a:r>
            <a:endParaRPr sz="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812414" y="3182929"/>
            <a:ext cx="17058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Abre el terminal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Ejecuta: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 -version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javac -version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50"/>
              <a:buFont typeface="Poppins"/>
              <a:buChar char="➠"/>
            </a:pPr>
            <a:r>
              <a:rPr lang="es" sz="10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 ves la versión del JDK, la instalación fue exitosa</a:t>
            </a:r>
            <a:endParaRPr sz="10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945718" y="2132988"/>
            <a:ext cx="14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Validar Instalación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703400" y="11820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703425" y="1713825"/>
            <a:ext cx="76749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Descarga la edición Community desde</a:t>
            </a:r>
            <a:r>
              <a:rPr lang="es" sz="1100"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 </a:t>
            </a:r>
            <a:r>
              <a:rPr lang="es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JetBrains IntelliJ IDEA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Instala y abre el IDE.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000"/>
              </a:spcAft>
              <a:buSzPts val="1100"/>
              <a:buFont typeface="Poppins"/>
              <a:buAutoNum type="arabicPeriod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Crea un proyecto nuevo seleccionando "Java" como tipo de proyecto.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78775" y="230775"/>
            <a:ext cx="8102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Configuración de un IDE</a:t>
            </a:r>
            <a:endParaRPr sz="24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9" name="Google Shape;139;p21" title="logo verdee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703400" y="1292775"/>
            <a:ext cx="64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IntelliJ IDEA</a:t>
            </a:r>
            <a:endParaRPr sz="18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1075" y="1832100"/>
            <a:ext cx="1479300" cy="1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703400" y="11820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578775" y="230775"/>
            <a:ext cx="8102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Escribe y Ejecuta tu primer programa en Java</a:t>
            </a:r>
            <a:endParaRPr sz="24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8" name="Google Shape;148;p22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331850" y="2017650"/>
            <a:ext cx="648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</a:t>
            </a:r>
            <a:endParaRPr sz="60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2A1D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38" y="2954738"/>
            <a:ext cx="322575" cy="3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310875" y="2404150"/>
            <a:ext cx="285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Escribe un programa que imprima el siguiente mensaje en la consola:</a:t>
            </a:r>
            <a:endParaRPr b="1" sz="1300">
              <a:solidFill>
                <a:srgbClr val="7AF6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37" y="1903825"/>
            <a:ext cx="391975" cy="3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272" y="3936250"/>
            <a:ext cx="391974" cy="39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3"/>
          <p:cNvCxnSpPr/>
          <p:nvPr/>
        </p:nvCxnSpPr>
        <p:spPr>
          <a:xfrm>
            <a:off x="1030025" y="2392325"/>
            <a:ext cx="0" cy="354300"/>
          </a:xfrm>
          <a:prstGeom prst="straightConnector1">
            <a:avLst/>
          </a:prstGeom>
          <a:noFill/>
          <a:ln cap="flat" cmpd="sng" w="952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/>
          <p:cNvCxnSpPr/>
          <p:nvPr/>
        </p:nvCxnSpPr>
        <p:spPr>
          <a:xfrm>
            <a:off x="1027263" y="3485450"/>
            <a:ext cx="0" cy="354300"/>
          </a:xfrm>
          <a:prstGeom prst="straightConnector1">
            <a:avLst/>
          </a:prstGeom>
          <a:noFill/>
          <a:ln cap="flat" cmpd="sng" w="952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3"/>
          <p:cNvSpPr/>
          <p:nvPr/>
        </p:nvSpPr>
        <p:spPr>
          <a:xfrm>
            <a:off x="1310875" y="1807313"/>
            <a:ext cx="324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¡</a:t>
            </a:r>
            <a:r>
              <a:rPr b="1" lang="es" sz="1300">
                <a:solidFill>
                  <a:srgbClr val="E6945A"/>
                </a:solidFill>
                <a:latin typeface="Poppins"/>
                <a:ea typeface="Poppins"/>
                <a:cs typeface="Poppins"/>
                <a:sym typeface="Poppins"/>
              </a:rPr>
              <a:t>Ejercicio Práctico</a:t>
            </a:r>
            <a:r>
              <a:rPr lang="es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23" title="Captura de pantalla 2025-08-27 a las 16.51.15.png"/>
          <p:cNvPicPr preferRelativeResize="0"/>
          <p:nvPr/>
        </p:nvPicPr>
        <p:blipFill rotWithShape="1">
          <a:blip r:embed="rId6">
            <a:alphaModFix/>
          </a:blip>
          <a:srcRect b="0" l="13381" r="13374" t="0"/>
          <a:stretch/>
        </p:blipFill>
        <p:spPr>
          <a:xfrm>
            <a:off x="5404407" y="-2275"/>
            <a:ext cx="37395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578775" y="230775"/>
            <a:ext cx="3514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 1</a:t>
            </a:r>
            <a:endParaRPr sz="3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PRÁCTICA</a:t>
            </a:r>
            <a:endParaRPr sz="37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374675" y="3939788"/>
            <a:ext cx="285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E6945A"/>
                </a:solidFill>
                <a:latin typeface="Poppins"/>
                <a:ea typeface="Poppins"/>
                <a:cs typeface="Poppins"/>
                <a:sym typeface="Poppins"/>
              </a:rPr>
              <a:t>Entrega del .java</a:t>
            </a:r>
            <a:endParaRPr b="1" sz="1300">
              <a:solidFill>
                <a:srgbClr val="7AF6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23" title="logo blanc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2612" y="3155902"/>
            <a:ext cx="3200136" cy="7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 title="female-college-student-looking-back-at-camera-walk-2025-01-10-03-12-56-utc.jpg"/>
          <p:cNvPicPr preferRelativeResize="0"/>
          <p:nvPr/>
        </p:nvPicPr>
        <p:blipFill rotWithShape="1">
          <a:blip r:embed="rId3">
            <a:alphaModFix/>
          </a:blip>
          <a:srcRect b="6247" l="0" r="0" t="6247"/>
          <a:stretch/>
        </p:blipFill>
        <p:spPr>
          <a:xfrm>
            <a:off x="0" y="-9300"/>
            <a:ext cx="9144003" cy="53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0" y="-9300"/>
            <a:ext cx="9144000" cy="5333100"/>
          </a:xfrm>
          <a:prstGeom prst="rect">
            <a:avLst/>
          </a:prstGeom>
          <a:solidFill>
            <a:srgbClr val="152A1D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2857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4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28575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75" name="Google Shape;175;p24" title="logo blanc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638" y="2331025"/>
            <a:ext cx="3968725" cy="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949B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3">
            <a:alphaModFix/>
          </a:blip>
          <a:srcRect b="12800" l="0" r="0" t="0"/>
          <a:stretch/>
        </p:blipFill>
        <p:spPr>
          <a:xfrm>
            <a:off x="0" y="9750"/>
            <a:ext cx="9144003" cy="53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"/>
          <p:cNvSpPr/>
          <p:nvPr/>
        </p:nvSpPr>
        <p:spPr>
          <a:xfrm>
            <a:off x="0" y="-9300"/>
            <a:ext cx="9144000" cy="5333100"/>
          </a:xfrm>
          <a:prstGeom prst="rect">
            <a:avLst/>
          </a:prstGeom>
          <a:solidFill>
            <a:srgbClr val="152A1D">
              <a:alpha val="52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2"/>
          <p:cNvSpPr txBox="1"/>
          <p:nvPr/>
        </p:nvSpPr>
        <p:spPr>
          <a:xfrm>
            <a:off x="706700" y="3433425"/>
            <a:ext cx="7086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williams.infanzon@ext.thepower.education</a:t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" name="Google Shape;38;p12"/>
          <p:cNvSpPr txBox="1"/>
          <p:nvPr/>
        </p:nvSpPr>
        <p:spPr>
          <a:xfrm>
            <a:off x="706700" y="2375025"/>
            <a:ext cx="77700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Williams Infanzón</a:t>
            </a:r>
            <a:endParaRPr b="1" sz="6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" name="Google Shape;39;p12"/>
          <p:cNvCxnSpPr/>
          <p:nvPr/>
        </p:nvCxnSpPr>
        <p:spPr>
          <a:xfrm>
            <a:off x="859498" y="4581331"/>
            <a:ext cx="647100" cy="0"/>
          </a:xfrm>
          <a:prstGeom prst="straightConnector1">
            <a:avLst/>
          </a:prstGeom>
          <a:noFill/>
          <a:ln cap="flat" cmpd="sng" w="76200">
            <a:solidFill>
              <a:srgbClr val="E6945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12" title="logo blanc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/>
          <p:nvPr/>
        </p:nvSpPr>
        <p:spPr>
          <a:xfrm>
            <a:off x="0" y="0"/>
            <a:ext cx="1938900" cy="51435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00E5"/>
              </a:solidFill>
            </a:endParaRPr>
          </a:p>
        </p:txBody>
      </p:sp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492150" y="554800"/>
            <a:ext cx="686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037">
                <a:solidFill>
                  <a:srgbClr val="E6945A"/>
                </a:solidFill>
              </a:rPr>
              <a:t>01</a:t>
            </a:r>
            <a:endParaRPr b="1" sz="3037">
              <a:solidFill>
                <a:srgbClr val="E6945A"/>
              </a:solidFill>
            </a:endParaRPr>
          </a:p>
        </p:txBody>
      </p:sp>
      <p:sp>
        <p:nvSpPr>
          <p:cNvPr id="47" name="Google Shape;47;p13"/>
          <p:cNvSpPr txBox="1"/>
          <p:nvPr>
            <p:ph idx="2" type="body"/>
          </p:nvPr>
        </p:nvSpPr>
        <p:spPr>
          <a:xfrm>
            <a:off x="3492150" y="1319025"/>
            <a:ext cx="68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037">
                <a:solidFill>
                  <a:srgbClr val="E6945A"/>
                </a:solidFill>
              </a:rPr>
              <a:t>02</a:t>
            </a:r>
            <a:endParaRPr b="1" sz="3037">
              <a:solidFill>
                <a:srgbClr val="E6945A"/>
              </a:solidFill>
            </a:endParaRPr>
          </a:p>
        </p:txBody>
      </p:sp>
      <p:sp>
        <p:nvSpPr>
          <p:cNvPr id="48" name="Google Shape;48;p13"/>
          <p:cNvSpPr txBox="1"/>
          <p:nvPr>
            <p:ph idx="3" type="body"/>
          </p:nvPr>
        </p:nvSpPr>
        <p:spPr>
          <a:xfrm>
            <a:off x="3492150" y="2237263"/>
            <a:ext cx="686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037">
                <a:solidFill>
                  <a:srgbClr val="E6945A"/>
                </a:solidFill>
              </a:rPr>
              <a:t>03</a:t>
            </a:r>
            <a:endParaRPr b="1" sz="3037">
              <a:solidFill>
                <a:srgbClr val="E6945A"/>
              </a:solidFill>
            </a:endParaRPr>
          </a:p>
        </p:txBody>
      </p:sp>
      <p:sp>
        <p:nvSpPr>
          <p:cNvPr id="49" name="Google Shape;49;p13"/>
          <p:cNvSpPr txBox="1"/>
          <p:nvPr/>
        </p:nvSpPr>
        <p:spPr>
          <a:xfrm>
            <a:off x="202350" y="134725"/>
            <a:ext cx="2074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</a:rPr>
              <a:t>Índice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4178250" y="635950"/>
            <a:ext cx="2074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1200">
              <a:solidFill>
                <a:srgbClr val="152A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4172550" y="1393689"/>
            <a:ext cx="23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Componentes necesarios para programar en Java</a:t>
            </a:r>
            <a:endParaRPr sz="1200">
              <a:solidFill>
                <a:srgbClr val="152A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" name="Google Shape;52;p13"/>
          <p:cNvSpPr txBox="1"/>
          <p:nvPr>
            <p:ph idx="5" type="title"/>
          </p:nvPr>
        </p:nvSpPr>
        <p:spPr>
          <a:xfrm>
            <a:off x="4178250" y="2347862"/>
            <a:ext cx="23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Guia de instalación del JDK</a:t>
            </a:r>
            <a:endParaRPr sz="1200">
              <a:solidFill>
                <a:srgbClr val="152A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" name="Google Shape;53;p13"/>
          <p:cNvSpPr txBox="1"/>
          <p:nvPr>
            <p:ph idx="6" type="body"/>
          </p:nvPr>
        </p:nvSpPr>
        <p:spPr>
          <a:xfrm>
            <a:off x="3492139" y="2980410"/>
            <a:ext cx="686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037">
                <a:solidFill>
                  <a:srgbClr val="E6945A"/>
                </a:solidFill>
              </a:rPr>
              <a:t>04</a:t>
            </a:r>
            <a:endParaRPr b="1" sz="3037">
              <a:solidFill>
                <a:srgbClr val="E6945A"/>
              </a:solidFill>
            </a:endParaRPr>
          </a:p>
        </p:txBody>
      </p:sp>
      <p:sp>
        <p:nvSpPr>
          <p:cNvPr id="54" name="Google Shape;54;p13"/>
          <p:cNvSpPr txBox="1"/>
          <p:nvPr>
            <p:ph idx="7" type="body"/>
          </p:nvPr>
        </p:nvSpPr>
        <p:spPr>
          <a:xfrm>
            <a:off x="3486439" y="3819628"/>
            <a:ext cx="686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037">
                <a:solidFill>
                  <a:srgbClr val="E6945A"/>
                </a:solidFill>
              </a:rPr>
              <a:t>05</a:t>
            </a:r>
            <a:endParaRPr b="1" sz="3037">
              <a:solidFill>
                <a:srgbClr val="E6945A"/>
              </a:solidFill>
            </a:endParaRPr>
          </a:p>
        </p:txBody>
      </p:sp>
      <p:sp>
        <p:nvSpPr>
          <p:cNvPr id="55" name="Google Shape;55;p13"/>
          <p:cNvSpPr txBox="1"/>
          <p:nvPr>
            <p:ph idx="8" type="title"/>
          </p:nvPr>
        </p:nvSpPr>
        <p:spPr>
          <a:xfrm>
            <a:off x="4178250" y="3047763"/>
            <a:ext cx="23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Configuración de un IDE</a:t>
            </a:r>
            <a:endParaRPr sz="1200">
              <a:solidFill>
                <a:srgbClr val="152A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56;p13"/>
          <p:cNvSpPr txBox="1"/>
          <p:nvPr>
            <p:ph idx="9" type="title"/>
          </p:nvPr>
        </p:nvSpPr>
        <p:spPr>
          <a:xfrm>
            <a:off x="4172550" y="3885813"/>
            <a:ext cx="23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Escribe y ejecuta tu primer programa en Java</a:t>
            </a:r>
            <a:endParaRPr sz="1200">
              <a:solidFill>
                <a:srgbClr val="152A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7" name="Google Shape;57;p13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03425" y="1713825"/>
            <a:ext cx="76749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desarrollo en Java requiere una configuración básica que incluye herramientas esenciales como el JDK (Java Development Kit) y un IDE (Entorno de Desarrollo Integrado). Estas herramientas simplifican la escritura, compilación y ejecución de programas. Esta guía cubre todo lo necesario para instalar, configurar y comenzar a programar en Java, incluyendo un ejercicio introductorio.</a:t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 es un lenguaje de programación de propósito general, creado en 1995 por James Gosling en Sun Microsystems (actualmente propiedad de Oracle Corporation). Su diseño versátil y robusto lo ha convertido en una de las tecnologías más populares en el desarrollo de software.</a:t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78775" y="230775"/>
            <a:ext cx="3514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37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578775" y="1403394"/>
            <a:ext cx="81027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Características principales: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Versatilidad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Java se utiliza en aplicaciones móviles, web, empresariales, videojuegos, sistemas embebidos y más.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Portabilidad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Gracias a la </a:t>
            </a: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JVM (Java Virtual Machine)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, los programas escritos en Java pueden ejecutarse en cualquier sistema operativo compatible.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Orientación a Objetos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Este enfoque facilita la reutilización y organización del código, promoviendo buenas prácticas de desarrollo.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"Escribe una vez, ejecuta en cualquier lugar"</a:t>
            </a:r>
            <a:endParaRPr b="1" sz="1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El lema principal de Java, </a:t>
            </a: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"Write Once, Run Anywhere" (WORA)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, refleja su capacidad de portabilidad. Este concepto es posible gracias a: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Java Virtual Machine (JVM)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Una máquina virtual que interpreta el </a:t>
            </a: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bytecode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, un formato independiente del sistema operativo generado al compilar el código Java.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Permite ejecutar el mismo programa en diferentes plataformas sin necesidad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de modificaciones.</a:t>
            </a:r>
            <a:endParaRPr b="1" sz="13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78775" y="230775"/>
            <a:ext cx="3514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37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578775" y="1557075"/>
            <a:ext cx="76749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700">
                <a:latin typeface="Poppins"/>
                <a:ea typeface="Poppins"/>
                <a:cs typeface="Poppins"/>
                <a:sym typeface="Poppins"/>
              </a:rPr>
              <a:t>¿Por qué aprender Java?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Aprender Java tiene múltiples beneficios tanto para principiantes como para desarrolladores avanzados. Sus principales ventajas son: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Simplicidad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Su sintaxis es clara y fácil de entender.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Orientación a Objetos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Facilita la organización lógica y reutilización del código.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Portabilidad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Funciona en múltiples plataformas sin necesidad de ajustes.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Seguridad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Protege el entorno de ejecución frente a errores y vulnerabilidades.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Comunidad activa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Amplia documentación, foros y recursos para resolver dudas.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AutoNum type="arabicPeriod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Aplicabilidad universal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Desde aplicaciones móviles (como Android) hasta soluciones empresariales complejas.</a:t>
            </a:r>
            <a:endParaRPr b="1" sz="13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78775" y="230775"/>
            <a:ext cx="3514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37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578775" y="1557075"/>
            <a:ext cx="7674900" cy="3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700">
                <a:latin typeface="Poppins"/>
                <a:ea typeface="Poppins"/>
                <a:cs typeface="Poppins"/>
                <a:sym typeface="Poppins"/>
              </a:rPr>
              <a:t>Cómo funciona Java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El proceso de desarrollo en Java sigue tres pasos principales: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1. Escritura del código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El código fuente se escribe en un archivo con extensión </a:t>
            </a:r>
            <a:r>
              <a:rPr lang="es" sz="11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.java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. Este archivo contiene instrucciones en un lenguaje comprensible para el programador.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2. Compilación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El compilador de Java (</a:t>
            </a:r>
            <a:r>
              <a:rPr lang="es" sz="11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javac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) traduce el código fuente en </a:t>
            </a: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bytecode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, un formato intermedio que puede ser ejecutado en cualquier sistema con una JVM.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3. Ejecución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La JVM interpreta y ejecuta el bytecode, adaptándolo al sistema operativo donde se ejecuta.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78775" y="230775"/>
            <a:ext cx="3514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Introducción</a:t>
            </a:r>
            <a:endParaRPr sz="37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703400" y="14106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703400" y="11820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703425" y="1713825"/>
            <a:ext cx="76749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El JDK es el kit de herramientas necesario para programar en Java. Incluye: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Compilador (</a:t>
            </a:r>
            <a:r>
              <a:rPr b="1" lang="es" sz="11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javac</a:t>
            </a: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Convierte el código fuente en bytecode, el formato que entiende la JVM.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Máquina Virtual de Java (JVM)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Ejecuta los programas compilados.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Herramientas adicionales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Como </a:t>
            </a:r>
            <a:r>
              <a:rPr lang="es" sz="11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 (para ejecutar programas) y </a:t>
            </a:r>
            <a:r>
              <a:rPr lang="es" sz="11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javadoc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 (para generar documentación).</a:t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78775" y="230775"/>
            <a:ext cx="8102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Componentes necesarios para programar en Java</a:t>
            </a:r>
            <a:endParaRPr sz="24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7" name="Google Shape;97;p18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03400" y="1292775"/>
            <a:ext cx="64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JDK (Java Development Kit)</a:t>
            </a:r>
            <a:endParaRPr sz="18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288" y="3193125"/>
            <a:ext cx="2883429" cy="16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703400" y="1182075"/>
            <a:ext cx="1388700" cy="35700"/>
          </a:xfrm>
          <a:prstGeom prst="rect">
            <a:avLst/>
          </a:prstGeom>
          <a:solidFill>
            <a:srgbClr val="E694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703425" y="1713825"/>
            <a:ext cx="76749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Un IDE facilita la programación al incluir funciones como: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Autocompletado de código.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Depuración (debugging).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Organización de proyectos.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Recomendaciones de IDE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Eclipse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Ideal para principiantes y gratuito.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IntelliJ IDEA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Popular y con edición gratuita (Community).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 sz="1100">
                <a:latin typeface="Poppins"/>
                <a:ea typeface="Poppins"/>
                <a:cs typeface="Poppins"/>
                <a:sym typeface="Poppins"/>
              </a:rPr>
              <a:t>Visual Studio Code</a:t>
            </a:r>
            <a:r>
              <a:rPr lang="es" sz="1100">
                <a:latin typeface="Poppins"/>
                <a:ea typeface="Poppins"/>
                <a:cs typeface="Poppins"/>
                <a:sym typeface="Poppins"/>
              </a:rPr>
              <a:t>: Versátil y con soporte para múltiples lenguajes, incluyendo Java.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78775" y="230775"/>
            <a:ext cx="8102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  <a:endParaRPr sz="3300">
              <a:solidFill>
                <a:srgbClr val="1E374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E374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Componentes necesarios para programar en Java</a:t>
            </a:r>
            <a:endParaRPr sz="24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7" name="Google Shape;107;p19" title="logo verd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875" y="4736263"/>
            <a:ext cx="952499" cy="11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703400" y="1292775"/>
            <a:ext cx="64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E3740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 o Editor de Texto</a:t>
            </a:r>
            <a:endParaRPr sz="1800">
              <a:solidFill>
                <a:srgbClr val="1E374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075" y="1832100"/>
            <a:ext cx="1479300" cy="1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52A1D"/>
      </a:dk1>
      <a:lt1>
        <a:srgbClr val="FFFFFF"/>
      </a:lt1>
      <a:dk2>
        <a:srgbClr val="595959"/>
      </a:dk2>
      <a:lt2>
        <a:srgbClr val="EEEEEE"/>
      </a:lt2>
      <a:accent1>
        <a:srgbClr val="E6945A"/>
      </a:accent1>
      <a:accent2>
        <a:srgbClr val="212121"/>
      </a:accent2>
      <a:accent3>
        <a:srgbClr val="78909C"/>
      </a:accent3>
      <a:accent4>
        <a:srgbClr val="FFAB40"/>
      </a:accent4>
      <a:accent5>
        <a:srgbClr val="E6945A"/>
      </a:accent5>
      <a:accent6>
        <a:srgbClr val="E6945A"/>
      </a:accent6>
      <a:hlink>
        <a:srgbClr val="E69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